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5" d="100"/>
          <a:sy n="165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Sans Moodle augmenté</c:v>
                </c:pt>
              </c:strCache>
            </c:strRef>
          </c:tx>
          <c:spPr>
            <a:ln w="38100" cap="flat">
              <a:solidFill>
                <a:srgbClr val="C0392B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392B"/>
              </a:solidFill>
              <a:ln w="9525" cap="flat">
                <a:solidFill>
                  <a:srgbClr val="C0392B"/>
                </a:solidFill>
                <a:prstDash val="solid"/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M0</c:v>
                </c:pt>
                <c:pt idx="1">
                  <c:v>M3</c:v>
                </c:pt>
                <c:pt idx="2">
                  <c:v>M6</c:v>
                </c:pt>
                <c:pt idx="3">
                  <c:v>M9</c:v>
                </c:pt>
                <c:pt idx="4">
                  <c:v>M12</c:v>
                </c:pt>
                <c:pt idx="5">
                  <c:v>M15</c:v>
                </c:pt>
                <c:pt idx="6">
                  <c:v>M18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78</c:v>
                </c:pt>
                <c:pt idx="1">
                  <c:v>77</c:v>
                </c:pt>
                <c:pt idx="2">
                  <c:v>78</c:v>
                </c:pt>
                <c:pt idx="3">
                  <c:v>77</c:v>
                </c:pt>
                <c:pt idx="4">
                  <c:v>76</c:v>
                </c:pt>
                <c:pt idx="5">
                  <c:v>77</c:v>
                </c:pt>
                <c:pt idx="6">
                  <c:v>78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1B78-3F4B-BCF9-697F6248E32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Avec Moodle augmenté</c:v>
                </c:pt>
              </c:strCache>
            </c:strRef>
          </c:tx>
          <c:spPr>
            <a:ln w="38100" cap="flat">
              <a:solidFill>
                <a:srgbClr val="1E8449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1E8449"/>
              </a:solidFill>
              <a:ln w="9525" cap="flat">
                <a:solidFill>
                  <a:srgbClr val="1E8449"/>
                </a:solidFill>
                <a:prstDash val="solid"/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M0</c:v>
                </c:pt>
                <c:pt idx="1">
                  <c:v>M3</c:v>
                </c:pt>
                <c:pt idx="2">
                  <c:v>M6</c:v>
                </c:pt>
                <c:pt idx="3">
                  <c:v>M9</c:v>
                </c:pt>
                <c:pt idx="4">
                  <c:v>M12</c:v>
                </c:pt>
                <c:pt idx="5">
                  <c:v>M15</c:v>
                </c:pt>
                <c:pt idx="6">
                  <c:v>M18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78</c:v>
                </c:pt>
                <c:pt idx="1">
                  <c:v>82</c:v>
                </c:pt>
                <c:pt idx="2">
                  <c:v>87</c:v>
                </c:pt>
                <c:pt idx="3">
                  <c:v>90</c:v>
                </c:pt>
                <c:pt idx="4">
                  <c:v>92</c:v>
                </c:pt>
                <c:pt idx="5">
                  <c:v>93</c:v>
                </c:pt>
                <c:pt idx="6">
                  <c:v>93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1B78-3F4B-BCF9-697F6248E3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  <c:min val="6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A3A5C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2546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D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F98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CASE · 2026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Déployer Moodle 5.2 LTS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548640" y="32918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E8F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Pourquoi · Comment · ROI attendu sur 18 mois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E8F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Présentation pour le COPIL DSI · DRH · Direction Formation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INTERNE · CONFIDENTIEL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Le plan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MOIS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Roadmap en 5 phases séquencées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2560320"/>
            <a:ext cx="8046720" cy="0"/>
          </a:xfrm>
          <a:prstGeom prst="line">
            <a:avLst/>
          </a:prstGeom>
          <a:noFill/>
          <a:ln w="38100">
            <a:solidFill>
              <a:srgbClr val="E2E8F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1188720" y="2331720"/>
            <a:ext cx="457200" cy="4572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548640" y="3017520"/>
            <a:ext cx="155448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548640" y="3017520"/>
            <a:ext cx="155448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640080" y="31089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M0-M3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" y="32918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5661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Fondations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" y="384048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 · SSO · 1 cours pilote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743200" y="2331720"/>
            <a:ext cx="457200" cy="457200"/>
          </a:xfrm>
          <a:prstGeom prst="ellipse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2103120" y="3017520"/>
            <a:ext cx="155448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8" name="Shape 16"/>
          <p:cNvSpPr/>
          <p:nvPr/>
        </p:nvSpPr>
        <p:spPr>
          <a:xfrm>
            <a:off x="2103120" y="3017520"/>
            <a:ext cx="155448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9" name="Text 17"/>
          <p:cNvSpPr/>
          <p:nvPr/>
        </p:nvSpPr>
        <p:spPr>
          <a:xfrm>
            <a:off x="2194560" y="31089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M4-M7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194560" y="32918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194560" y="35661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194560" y="384048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 20 cours · rubriques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297680" y="2331720"/>
            <a:ext cx="457200" cy="457200"/>
          </a:xfrm>
          <a:prstGeom prst="ellipse">
            <a:avLst/>
          </a:prstGeom>
          <a:solidFill>
            <a:srgbClr val="C9A14B"/>
          </a:solidFill>
          <a:ln w="12700">
            <a:solidFill>
              <a:srgbClr val="C9A14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3657600" y="3017520"/>
            <a:ext cx="155448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3657600" y="3017520"/>
            <a:ext cx="1554480" cy="73152"/>
          </a:xfrm>
          <a:prstGeom prst="rect">
            <a:avLst/>
          </a:prstGeom>
          <a:solidFill>
            <a:srgbClr val="C9A14B"/>
          </a:solidFill>
          <a:ln w="12700">
            <a:solidFill>
              <a:srgbClr val="C9A14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3749040" y="31089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M8-M10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749040" y="32918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749040" y="35661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1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749040" y="384048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Certifications CPF · badges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5852160" y="2331720"/>
            <a:ext cx="457200" cy="457200"/>
          </a:xfrm>
          <a:prstGeom prst="ellipse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Shape 29"/>
          <p:cNvSpPr/>
          <p:nvPr/>
        </p:nvSpPr>
        <p:spPr>
          <a:xfrm>
            <a:off x="5212080" y="3017520"/>
            <a:ext cx="155448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2" name="Shape 30"/>
          <p:cNvSpPr/>
          <p:nvPr/>
        </p:nvSpPr>
        <p:spPr>
          <a:xfrm>
            <a:off x="5212080" y="3017520"/>
            <a:ext cx="1554480" cy="73152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3" name="Text 31"/>
          <p:cNvSpPr/>
          <p:nvPr/>
        </p:nvSpPr>
        <p:spPr>
          <a:xfrm>
            <a:off x="5303520" y="31089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M11-M14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303520" y="32918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5303520" y="35661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D3C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Avancé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303520" y="384048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 prédictif · xAPI/LRS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7406640" y="2331720"/>
            <a:ext cx="457200" cy="457200"/>
          </a:xfrm>
          <a:prstGeom prst="ellipse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8" name="Shape 36"/>
          <p:cNvSpPr/>
          <p:nvPr/>
        </p:nvSpPr>
        <p:spPr>
          <a:xfrm>
            <a:off x="6766560" y="3017520"/>
            <a:ext cx="155448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9" name="Shape 37"/>
          <p:cNvSpPr/>
          <p:nvPr/>
        </p:nvSpPr>
        <p:spPr>
          <a:xfrm>
            <a:off x="6766560" y="3017520"/>
            <a:ext cx="1554480" cy="73152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0" name="Text 38"/>
          <p:cNvSpPr/>
          <p:nvPr/>
        </p:nvSpPr>
        <p:spPr>
          <a:xfrm>
            <a:off x="6858000" y="31089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M15-M18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6858000" y="32918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5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6858000" y="35661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Cruise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858000" y="384048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Optimisation · auto-ROI+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Le plan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/ NO-GO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jalons de décision COPIL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57200" y="1371600"/>
            <a:ext cx="82296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457200" y="1371600"/>
            <a:ext cx="109728" cy="685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685800" y="1444752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 A · M3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606040" y="1444752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Pilote réussi ?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00600" y="1444752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 85 % complétion sur 20 apprenants pilotes · NPS ≥ +20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194560"/>
            <a:ext cx="82296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4" name="Shape 12"/>
          <p:cNvSpPr/>
          <p:nvPr/>
        </p:nvSpPr>
        <p:spPr>
          <a:xfrm>
            <a:off x="457200" y="2194560"/>
            <a:ext cx="109728" cy="685800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685800" y="2267712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 B · M7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606040" y="2267712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 stable ?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00600" y="2267712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cours migrés sans régression · SLA 99,5 % tenu 3 mois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017520"/>
            <a:ext cx="82296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9" name="Shape 17"/>
          <p:cNvSpPr/>
          <p:nvPr/>
        </p:nvSpPr>
        <p:spPr>
          <a:xfrm>
            <a:off x="457200" y="3017520"/>
            <a:ext cx="109728" cy="685800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685800" y="3090672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7D3C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 C · M12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606040" y="3090672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 activé ?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00600" y="3090672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Taux décrochage ≤ 15 % · 80 % playbooks déclenchés dans les 72h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840480"/>
            <a:ext cx="82296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457200" y="3840480"/>
            <a:ext cx="109728" cy="685800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685800" y="3913632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 D · M18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2606040" y="3913632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démontré ?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00600" y="3913632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Coût par certification ≤ 200 € · budget cruise validé CODIR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D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9A14B"/>
          </a:solidFill>
          <a:ln w="12700">
            <a:solidFill>
              <a:srgbClr val="C9A14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0" b="1" dirty="0">
                <a:solidFill>
                  <a:srgbClr val="C9A1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0" dirty="0"/>
          </a:p>
        </p:txBody>
      </p:sp>
      <p:sp>
        <p:nvSpPr>
          <p:cNvPr id="4" name="Text 2"/>
          <p:cNvSpPr/>
          <p:nvPr/>
        </p:nvSpPr>
        <p:spPr>
          <a:xfrm>
            <a:off x="2560320" y="17373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F98012"/>
                </a:solidFill>
              </a:rPr>
              <a:t>LES CHIFFRES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560320" y="2103120"/>
            <a:ext cx="640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case · ROI · KPIs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pilotage</a:t>
            </a:r>
            <a:endParaRPr lang="en-US" sz="3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Les chiffres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ANNUEL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Estimation pour 1 000 apprenants actifs</a:t>
            </a:r>
            <a:endParaRPr lang="en-US" sz="30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8229600" cy="9144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Commentaire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Hébergement cloud (8 vCPU · 16 Go)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OVH · Scaleway · AWS · +30 % backups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Support Moodle Partner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Catalyst · Synergy · eLeDia · optionnel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Plugins premium (BBB · H5P · SCORM)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À chiffrer selon usage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Ressources internes (0,5 ETP admin)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Poste partagé · adapter selon volume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Formation équipes internes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Année 1 · maintenance allégée après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ANNÉE 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0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0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82 000 €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0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 50-80 € / apprenant actif / 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0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À comparer aux 240 k€ de coût caché du décrochage actuel (slide 5). Retour sur investissement attendu entre 9 et 12 mois.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Les chiffres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 DE RÉFÉRENCE · OMEGA FINANCE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 après 6 mois de Moodle augmenté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57200" y="1371600"/>
            <a:ext cx="8229600" cy="4114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594360" y="137160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MÉTRIQUE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931920" y="1371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303520" y="137160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APRÈS 6 MOIS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040880" y="137160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DELTA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1783080"/>
            <a:ext cx="8229600" cy="411480"/>
          </a:xfrm>
          <a:prstGeom prst="rect">
            <a:avLst/>
          </a:prstGeom>
          <a:solidFill>
            <a:srgbClr val="FFFFFF"/>
          </a:solidFill>
          <a:ln w="3175">
            <a:solidFill>
              <a:srgbClr val="E2E8F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594360" y="178308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Taux de décrochage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931920" y="178308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22 %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303520" y="178308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7,4 %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040880" y="178308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-14,6 pts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2194560"/>
            <a:ext cx="8229600" cy="411480"/>
          </a:xfrm>
          <a:prstGeom prst="rect">
            <a:avLst/>
          </a:prstGeom>
          <a:solidFill>
            <a:srgbClr val="F7F9FC"/>
          </a:solidFill>
          <a:ln w="3175">
            <a:solidFill>
              <a:srgbClr val="E2E8F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9" name="Text 17"/>
          <p:cNvSpPr/>
          <p:nvPr/>
        </p:nvSpPr>
        <p:spPr>
          <a:xfrm>
            <a:off x="594360" y="219456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Temps tuteur / apprenant / sem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931920" y="21945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3h40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303520" y="219456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1h15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040880" y="219456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-66 %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2606040"/>
            <a:ext cx="8229600" cy="411480"/>
          </a:xfrm>
          <a:prstGeom prst="rect">
            <a:avLst/>
          </a:prstGeom>
          <a:solidFill>
            <a:srgbClr val="FFFFFF"/>
          </a:solidFill>
          <a:ln w="3175">
            <a:solidFill>
              <a:srgbClr val="E2E8F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594360" y="260604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Satisfaction (NPS)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931920" y="260604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6,2/10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303520" y="26060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8,4/10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040880" y="260604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+35 %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57200" y="3017520"/>
            <a:ext cx="8229600" cy="411480"/>
          </a:xfrm>
          <a:prstGeom prst="rect">
            <a:avLst/>
          </a:prstGeom>
          <a:solidFill>
            <a:srgbClr val="F7F9FC"/>
          </a:solidFill>
          <a:ln w="3175">
            <a:solidFill>
              <a:srgbClr val="E2E8F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9" name="Text 27"/>
          <p:cNvSpPr/>
          <p:nvPr/>
        </p:nvSpPr>
        <p:spPr>
          <a:xfrm>
            <a:off x="594360" y="301752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Coût par certification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931920" y="301752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480 €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303520" y="301752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186 €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7040880" y="301752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-61 %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57200" y="3429000"/>
            <a:ext cx="8229600" cy="411480"/>
          </a:xfrm>
          <a:prstGeom prst="rect">
            <a:avLst/>
          </a:prstGeom>
          <a:solidFill>
            <a:srgbClr val="FFFFFF"/>
          </a:solidFill>
          <a:ln w="3175">
            <a:solidFill>
              <a:srgbClr val="E2E8F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94360" y="342900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Complétion sur mobile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931920" y="34290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12 %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303520" y="342900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47 %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7040880" y="342900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+35 pts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57200" y="3840480"/>
            <a:ext cx="8229600" cy="411480"/>
          </a:xfrm>
          <a:prstGeom prst="rect">
            <a:avLst/>
          </a:prstGeom>
          <a:solidFill>
            <a:srgbClr val="F7F9FC"/>
          </a:solidFill>
          <a:ln w="3175">
            <a:solidFill>
              <a:srgbClr val="E2E8F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9" name="Text 37"/>
          <p:cNvSpPr/>
          <p:nvPr/>
        </p:nvSpPr>
        <p:spPr>
          <a:xfrm>
            <a:off x="594360" y="384048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Renouvellement CPF / cohorte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3931920" y="384048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24 %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03520" y="384048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58 %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7040880" y="384048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+34 pts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Les chiffres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COMPLÉTION PROJETÉE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Simulation 18 mois vs statu quo</a:t>
            </a:r>
            <a:endParaRPr lang="en-US" sz="300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457200" y="1371600"/>
          <a:ext cx="8229600" cy="310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Gain projeté = +15 points de complétion à M18. Conservateur · les cas clients tournent plutôt autour de +20 points.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Les chiffres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PILOTAGE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12 KPIs à remonter en COPIL trimestriel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57200" y="132588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594360" y="14173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MAU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94360" y="176479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70 %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542032" y="132588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2679192" y="14173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679192" y="176479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80 %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4626864" y="132588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4764024" y="14173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Time-to-done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764024" y="176479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≤ 120 %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6711696" y="132588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6848856" y="14173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848856" y="176479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+30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457200" y="237744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94360" y="246888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At-risk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94360" y="281635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≤ 15 %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2542032" y="237744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2679192" y="246888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2679192" y="281635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60 %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4626864" y="237744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4764024" y="246888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Cost/learner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764024" y="281635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≤ 120 €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6711696" y="237744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6848856" y="246888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reuse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848856" y="281635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40 %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457200" y="342900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3" name="Text 31"/>
          <p:cNvSpPr/>
          <p:nvPr/>
        </p:nvSpPr>
        <p:spPr>
          <a:xfrm>
            <a:off x="594360" y="352044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94360" y="386791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70 %</a:t>
            </a:r>
            <a:endParaRPr lang="en-US" sz="1800" dirty="0"/>
          </a:p>
        </p:txBody>
      </p:sp>
      <p:sp>
        <p:nvSpPr>
          <p:cNvPr id="35" name="Shape 33"/>
          <p:cNvSpPr/>
          <p:nvPr/>
        </p:nvSpPr>
        <p:spPr>
          <a:xfrm>
            <a:off x="2542032" y="342900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6" name="Text 34"/>
          <p:cNvSpPr/>
          <p:nvPr/>
        </p:nvSpPr>
        <p:spPr>
          <a:xfrm>
            <a:off x="2679192" y="352044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course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2679192" y="386791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 48 h</a:t>
            </a:r>
            <a:endParaRPr lang="en-US" sz="1800" dirty="0"/>
          </a:p>
        </p:txBody>
      </p:sp>
      <p:sp>
        <p:nvSpPr>
          <p:cNvPr id="38" name="Shape 36"/>
          <p:cNvSpPr/>
          <p:nvPr/>
        </p:nvSpPr>
        <p:spPr>
          <a:xfrm>
            <a:off x="4626864" y="342900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9" name="Text 37"/>
          <p:cNvSpPr/>
          <p:nvPr/>
        </p:nvSpPr>
        <p:spPr>
          <a:xfrm>
            <a:off x="4764024" y="352044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usage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4764024" y="386791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30 %</a:t>
            </a:r>
            <a:endParaRPr lang="en-US" sz="1800" dirty="0"/>
          </a:p>
        </p:txBody>
      </p:sp>
      <p:sp>
        <p:nvSpPr>
          <p:cNvPr id="41" name="Shape 39"/>
          <p:cNvSpPr/>
          <p:nvPr/>
        </p:nvSpPr>
        <p:spPr>
          <a:xfrm>
            <a:off x="6711696" y="3429000"/>
            <a:ext cx="1947672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42" name="Text 40"/>
          <p:cNvSpPr/>
          <p:nvPr/>
        </p:nvSpPr>
        <p:spPr>
          <a:xfrm>
            <a:off x="6848856" y="352044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 uptime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6848856" y="386791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99,5 %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 Grafana + export PDF automatique chaque trimestre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1D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0" dirty="0"/>
          </a:p>
        </p:txBody>
      </p:sp>
      <p:sp>
        <p:nvSpPr>
          <p:cNvPr id="4" name="Text 2"/>
          <p:cNvSpPr/>
          <p:nvPr/>
        </p:nvSpPr>
        <p:spPr>
          <a:xfrm>
            <a:off x="2560320" y="17373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F98012"/>
                </a:solidFill>
              </a:rPr>
              <a:t>LES RISQUES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560320" y="2103120"/>
            <a:ext cx="640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risques identifiés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parades activables</a:t>
            </a:r>
            <a:endParaRPr lang="en-US" sz="3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Les risques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risques · 4 parades · probabilité assumée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57200" y="1325880"/>
            <a:ext cx="402336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457200" y="1325880"/>
            <a:ext cx="73152" cy="1508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685800" y="1508760"/>
            <a:ext cx="457200" cy="4572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685800" y="1508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280160" y="146304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Résistance au changement enseignants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80160" y="178308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Probabilité · haute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94360" y="2103120"/>
            <a:ext cx="3794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Parade · programme d'ambassadeurs · 3 early adopters par département · formation dédiée · pas de lancement big-bang.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63440" y="1325880"/>
            <a:ext cx="402336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6" name="Shape 14"/>
          <p:cNvSpPr/>
          <p:nvPr/>
        </p:nvSpPr>
        <p:spPr>
          <a:xfrm>
            <a:off x="4663440" y="1325880"/>
            <a:ext cx="73152" cy="1508760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892040" y="1508760"/>
            <a:ext cx="457200" cy="457200"/>
          </a:xfrm>
          <a:prstGeom prst="ellipse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892040" y="1508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5486400" y="146304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 120 cours legacy trop lente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0" y="178308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Probabilité · moyenne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800600" y="2103120"/>
            <a:ext cx="3794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Parade · matrice de migration Word/PPT/PDF · pilote 10 cours d'abord · industrialisation au fil de l'eau (Phase 2).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3017520"/>
            <a:ext cx="402336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3" name="Shape 21"/>
          <p:cNvSpPr/>
          <p:nvPr/>
        </p:nvSpPr>
        <p:spPr>
          <a:xfrm>
            <a:off x="457200" y="3017520"/>
            <a:ext cx="73152" cy="1508760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685800" y="3200400"/>
            <a:ext cx="457200" cy="457200"/>
          </a:xfrm>
          <a:prstGeom prst="ellipse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685800" y="3200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1280160" y="315468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Dette technique sur SSO entreprise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280160" y="3474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7D3C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Probabilité · moyenne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94360" y="3794760"/>
            <a:ext cx="3794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Parade · audit RSSI M0 · OAuth2 fallback actif · tests LDAP en staging avant prod · 2 semaines de marge dans Phase 1.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663440" y="3017520"/>
            <a:ext cx="402336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0" name="Shape 28"/>
          <p:cNvSpPr/>
          <p:nvPr/>
        </p:nvSpPr>
        <p:spPr>
          <a:xfrm>
            <a:off x="4663440" y="3017520"/>
            <a:ext cx="73152" cy="1508760"/>
          </a:xfrm>
          <a:prstGeom prst="rect">
            <a:avLst/>
          </a:prstGeom>
          <a:solidFill>
            <a:srgbClr val="C9A14B"/>
          </a:solidFill>
          <a:ln w="12700">
            <a:solidFill>
              <a:srgbClr val="C9A14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Shape 29"/>
          <p:cNvSpPr/>
          <p:nvPr/>
        </p:nvSpPr>
        <p:spPr>
          <a:xfrm>
            <a:off x="4892040" y="3200400"/>
            <a:ext cx="457200" cy="457200"/>
          </a:xfrm>
          <a:prstGeom prst="ellipse">
            <a:avLst/>
          </a:prstGeom>
          <a:solidFill>
            <a:srgbClr val="C9A14B"/>
          </a:solidFill>
          <a:ln w="12700">
            <a:solidFill>
              <a:srgbClr val="C9A14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2" name="Text 30"/>
          <p:cNvSpPr/>
          <p:nvPr/>
        </p:nvSpPr>
        <p:spPr>
          <a:xfrm>
            <a:off x="4892040" y="3200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486400" y="315468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débordé en cas de surmesure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486400" y="3474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C9A1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Probabilité · basse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800600" y="3794760"/>
            <a:ext cx="3794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Parade · fourchette 43-82 k€ validée · 4 gates COPIL · re-planification à chaque gate en cas de dérive.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1D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0" b="1" dirty="0">
                <a:solidFill>
                  <a:srgbClr val="1E84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4000" dirty="0"/>
          </a:p>
        </p:txBody>
      </p:sp>
      <p:sp>
        <p:nvSpPr>
          <p:cNvPr id="4" name="Text 2"/>
          <p:cNvSpPr/>
          <p:nvPr/>
        </p:nvSpPr>
        <p:spPr>
          <a:xfrm>
            <a:off x="2560320" y="17373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F98012"/>
                </a:solidFill>
              </a:rPr>
              <a:t>LA SUITE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560320" y="2103120"/>
            <a:ext cx="640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 · No-go · Prochaines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étapes concrètes</a:t>
            </a:r>
            <a:endParaRPr lang="en-US" sz="3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Sommaire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6 temps de cette présentation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64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1097280" y="14630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constat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97280" y="178308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irritants actuels de la formation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0" y="1463040"/>
            <a:ext cx="64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5394960" y="14630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proposition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394960" y="178308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5.2 LTS comme socle industriel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2560320"/>
            <a:ext cx="64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1097280" y="256032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plan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97280" y="288036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5 phases · 18 mois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4880" y="2560320"/>
            <a:ext cx="64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4400" dirty="0"/>
          </a:p>
        </p:txBody>
      </p:sp>
      <p:sp>
        <p:nvSpPr>
          <p:cNvPr id="18" name="Text 16"/>
          <p:cNvSpPr/>
          <p:nvPr/>
        </p:nvSpPr>
        <p:spPr>
          <a:xfrm>
            <a:off x="5394960" y="256032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chiffres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394960" y="288036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business case + KPIs de pilotage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3657600"/>
            <a:ext cx="64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4400" dirty="0"/>
          </a:p>
        </p:txBody>
      </p:sp>
      <p:sp>
        <p:nvSpPr>
          <p:cNvPr id="21" name="Text 19"/>
          <p:cNvSpPr/>
          <p:nvPr/>
        </p:nvSpPr>
        <p:spPr>
          <a:xfrm>
            <a:off x="1097280" y="36576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risques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097280" y="397764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risques identifiés + parades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54880" y="3657600"/>
            <a:ext cx="64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4400" dirty="0"/>
          </a:p>
        </p:txBody>
      </p:sp>
      <p:sp>
        <p:nvSpPr>
          <p:cNvPr id="24" name="Text 22"/>
          <p:cNvSpPr/>
          <p:nvPr/>
        </p:nvSpPr>
        <p:spPr>
          <a:xfrm>
            <a:off x="5394960" y="36576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suite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5394960" y="397764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Go/No-go · prochaines étapes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· La suite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QU'ON DEMANDE AU COPIL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décisions aujourd'hui · 3 actions demain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57200" y="1325880"/>
            <a:ext cx="822960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457200" y="1325880"/>
            <a:ext cx="109728" cy="914400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685800" y="15087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Valider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651760" y="1554480"/>
            <a:ext cx="5897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principe d'un déploiement Moodle 5.2 LTS sur 18 mois avec les 4 jalons de décision.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2377440"/>
            <a:ext cx="822960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57200" y="2377440"/>
            <a:ext cx="109728" cy="914400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685800" y="25603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Approuver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651760" y="2606040"/>
            <a:ext cx="5897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budget fourchette 43-82 k€/an pour l'année 1, avec validation définitive à Gate A (M3).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3429000"/>
            <a:ext cx="822960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57200" y="3429000"/>
            <a:ext cx="109728" cy="914400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685800" y="361188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Nommer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2651760" y="3657600"/>
            <a:ext cx="5897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sponsor COPIL (proposé: Direction Formation) et un architecte référent DSI.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i="1" dirty="0">
                <a:solidFill>
                  <a:srgbClr val="1E84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Démarrage Phase 1 · 5 mai 2026 si validation aujourd'hui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· La suite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APRÈS LE COPIL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30 prochains jours · action concrète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57200" y="1371600"/>
            <a:ext cx="269748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457200" y="1371600"/>
            <a:ext cx="269748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640080" y="155448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J+0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18288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Post-COPIL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" y="2194560"/>
            <a:ext cx="2331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 diffusé DSI/DRH · décision tracée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337560" y="1371600"/>
            <a:ext cx="269748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4" name="Shape 12"/>
          <p:cNvSpPr/>
          <p:nvPr/>
        </p:nvSpPr>
        <p:spPr>
          <a:xfrm>
            <a:off x="3337560" y="1371600"/>
            <a:ext cx="269748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3520440" y="155448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J+3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520440" y="18288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Kick-off projet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520440" y="2194560"/>
            <a:ext cx="2331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Équipe constituée · espace Teams/Slack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17920" y="1371600"/>
            <a:ext cx="269748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9" name="Shape 17"/>
          <p:cNvSpPr/>
          <p:nvPr/>
        </p:nvSpPr>
        <p:spPr>
          <a:xfrm>
            <a:off x="6217920" y="1371600"/>
            <a:ext cx="2697480" cy="73152"/>
          </a:xfrm>
          <a:prstGeom prst="rect">
            <a:avLst/>
          </a:prstGeom>
          <a:solidFill>
            <a:srgbClr val="C9A14B"/>
          </a:solidFill>
          <a:ln w="12700">
            <a:solidFill>
              <a:srgbClr val="C9A14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6400800" y="155448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C9A1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J+7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8288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staging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400800" y="2194560"/>
            <a:ext cx="2331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Provision VM · accès LDAP validé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57200" y="2971800"/>
            <a:ext cx="269748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457200" y="2971800"/>
            <a:ext cx="2697480" cy="73152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640080" y="315468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7D3C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J+14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40080" y="34290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1er cours pilote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640080" y="3794760"/>
            <a:ext cx="2331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Sélection métier · 20 testeurs identifiés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337560" y="2971800"/>
            <a:ext cx="269748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9" name="Shape 27"/>
          <p:cNvSpPr/>
          <p:nvPr/>
        </p:nvSpPr>
        <p:spPr>
          <a:xfrm>
            <a:off x="3337560" y="2971800"/>
            <a:ext cx="2697480" cy="73152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3520440" y="315468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J+21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3520440" y="34290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Go-live pilote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3520440" y="3794760"/>
            <a:ext cx="2331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 ouvert · tuteur formé · KPIs trackés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217920" y="2971800"/>
            <a:ext cx="269748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4" name="Shape 32"/>
          <p:cNvSpPr/>
          <p:nvPr/>
        </p:nvSpPr>
        <p:spPr>
          <a:xfrm>
            <a:off x="6217920" y="2971800"/>
            <a:ext cx="2697480" cy="7315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5" name="Text 33"/>
          <p:cNvSpPr/>
          <p:nvPr/>
        </p:nvSpPr>
        <p:spPr>
          <a:xfrm>
            <a:off x="6400800" y="315468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J+30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6400800" y="34290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Checkpoint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6400800" y="3794760"/>
            <a:ext cx="2331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d'étape · ajustements · go Gate A</a:t>
            </a:r>
            <a:endParaRPr lang="en-US" sz="10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B1D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600" b="1" kern="0" spc="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MERCI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548640" y="2560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i="1" dirty="0">
                <a:solidFill>
                  <a:srgbClr val="E8F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Vos questions sont les bienvenues.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98012"/>
                </a:solidFill>
              </a:rPr>
              <a:t>Contacts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3749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Chef de projet Moodle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3977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F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{{DIRECTION}} · formation@org.fr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120640" y="3474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98012"/>
                </a:solidFill>
              </a:rPr>
              <a:t>Ressources complémentaires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120640" y="374904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Récap 35 pages · Moodle_Recap_Phases_1-4.pdf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120640" y="397764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F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Fiches mémo A4 par rôle · Moodle_Memo_*.html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6177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5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· PHASE 5 · CLÔTURE FORMATION AUGMENTÉE · 2026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D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0" dirty="0"/>
          </a:p>
        </p:txBody>
      </p:sp>
      <p:sp>
        <p:nvSpPr>
          <p:cNvPr id="4" name="Text 2"/>
          <p:cNvSpPr/>
          <p:nvPr/>
        </p:nvSpPr>
        <p:spPr>
          <a:xfrm>
            <a:off x="2560320" y="17373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F98012"/>
                </a:solidFill>
              </a:rPr>
              <a:t>LE CONSTAT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560320" y="2103120"/>
            <a:ext cx="640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irritants bloquent notre formation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aujourd'hui</a:t>
            </a:r>
            <a:endParaRPr lang="en-US" sz="3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Le constat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NOS APPRENANTS VIVENT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irritants qui nous coûtent chaque mois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57200" y="1371600"/>
            <a:ext cx="2743200" cy="2926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457200" y="1371600"/>
            <a:ext cx="73152" cy="29260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685800" y="1572768"/>
            <a:ext cx="502920" cy="5029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68580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25880" y="155448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Décrochage massif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25880" y="2011680"/>
            <a:ext cx="17373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22 % de taux d'abandon moyen sur les 20 derniers parcours. Formation obligatoire non-terminée = risque règlementaire + perte de budget.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91840" y="1371600"/>
            <a:ext cx="2743200" cy="2926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5" name="Shape 13"/>
          <p:cNvSpPr/>
          <p:nvPr/>
        </p:nvSpPr>
        <p:spPr>
          <a:xfrm>
            <a:off x="3291840" y="1371600"/>
            <a:ext cx="73152" cy="29260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6" name="Shape 14"/>
          <p:cNvSpPr/>
          <p:nvPr/>
        </p:nvSpPr>
        <p:spPr>
          <a:xfrm>
            <a:off x="3520440" y="1572768"/>
            <a:ext cx="502920" cy="5029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352044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160520" y="155448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Temps tuteur explosé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160520" y="2011680"/>
            <a:ext cx="17373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3h40 par apprenant et par semaine en moyenne — impossible de tenir quand la population triple. Correction manuelle saturante, zéro scalabilité.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126480" y="1371600"/>
            <a:ext cx="2743200" cy="2926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6126480" y="1371600"/>
            <a:ext cx="73152" cy="29260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Shape 20"/>
          <p:cNvSpPr/>
          <p:nvPr/>
        </p:nvSpPr>
        <p:spPr>
          <a:xfrm>
            <a:off x="6355080" y="1572768"/>
            <a:ext cx="502920" cy="5029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3" name="Text 21"/>
          <p:cNvSpPr/>
          <p:nvPr/>
        </p:nvSpPr>
        <p:spPr>
          <a:xfrm>
            <a:off x="635508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6995160" y="155448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Zéro visibilité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995160" y="2011680"/>
            <a:ext cx="17373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d'analytics prédictif, pas de remontée KPI fiable à la direction. On découvre les décrochages 4 semaines trop tard.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Le constat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L'IMPACT CHIFFRÉ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 que ça nous coûte aujourd'hui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57200" y="1554480"/>
            <a:ext cx="2011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22 %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457200" y="25146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TAUX DE DÉCROCHAGE MOYEN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651760" y="1554480"/>
            <a:ext cx="2011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480 €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2651760" y="25146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COÛT PAR CERTIFICATION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846320" y="1554480"/>
            <a:ext cx="2194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3h40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4846320" y="251460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TEMPS TUTEUR / SEM / APPRENANT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132320" y="155448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980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-60 %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7132320" y="25146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POTENTIEL AVEC LE BON OUTIL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566160"/>
            <a:ext cx="8229600" cy="1051560"/>
          </a:xfrm>
          <a:prstGeom prst="rect">
            <a:avLst/>
          </a:prstGeom>
          <a:solidFill>
            <a:srgbClr val="E8F0FA"/>
          </a:solidFill>
          <a:ln w="12700">
            <a:solidFill>
              <a:srgbClr val="E8F0FA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731520" y="365760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 on ne bouge pas, le coût annuel caché de la non-complétion sur 500 apprenants atteint 240 k€. C'est 5× le budget d'un déploiement Moodle bien fait.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D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0" b="1" dirty="0">
                <a:solidFill>
                  <a:srgbClr val="1E84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0" dirty="0"/>
          </a:p>
        </p:txBody>
      </p:sp>
      <p:sp>
        <p:nvSpPr>
          <p:cNvPr id="4" name="Text 2"/>
          <p:cNvSpPr/>
          <p:nvPr/>
        </p:nvSpPr>
        <p:spPr>
          <a:xfrm>
            <a:off x="2560320" y="17373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F98012"/>
                </a:solidFill>
              </a:rPr>
              <a:t>LA PROPOSITION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560320" y="2103120"/>
            <a:ext cx="640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Moodle 5.2 LTS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 socle industriel</a:t>
            </a:r>
            <a:endParaRPr lang="en-US" sz="3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La proposition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5.2 LTS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Pourquoi Moodle et pas autre chose ?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57200" y="1394460"/>
            <a:ext cx="406908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457200" y="1371600"/>
            <a:ext cx="73152" cy="1371600"/>
          </a:xfrm>
          <a:prstGeom prst="rect">
            <a:avLst/>
          </a:prstGeom>
          <a:solidFill>
            <a:srgbClr val="0000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685800" y="1572768"/>
            <a:ext cx="502920" cy="50292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68580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undefined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25880" y="155448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25880" y="201168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0" y="1371600"/>
            <a:ext cx="406908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5" name="Shape 13"/>
          <p:cNvSpPr/>
          <p:nvPr/>
        </p:nvSpPr>
        <p:spPr>
          <a:xfrm>
            <a:off x="4754880" y="1371600"/>
            <a:ext cx="73152" cy="1371600"/>
          </a:xfrm>
          <a:prstGeom prst="rect">
            <a:avLst/>
          </a:prstGeom>
          <a:solidFill>
            <a:srgbClr val="0000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6" name="Shape 14"/>
          <p:cNvSpPr/>
          <p:nvPr/>
        </p:nvSpPr>
        <p:spPr>
          <a:xfrm>
            <a:off x="4983480" y="1572768"/>
            <a:ext cx="502920" cy="50292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498348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undefined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5623560" y="155448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623560" y="201168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2926080"/>
            <a:ext cx="406908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0000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Shape 20"/>
          <p:cNvSpPr/>
          <p:nvPr/>
        </p:nvSpPr>
        <p:spPr>
          <a:xfrm>
            <a:off x="685800" y="3127248"/>
            <a:ext cx="502920" cy="50292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3" name="Text 21"/>
          <p:cNvSpPr/>
          <p:nvPr/>
        </p:nvSpPr>
        <p:spPr>
          <a:xfrm>
            <a:off x="685800" y="31272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undefined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1325880" y="310896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325880" y="356616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754880" y="2926080"/>
            <a:ext cx="406908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7" name="Shape 25"/>
          <p:cNvSpPr/>
          <p:nvPr/>
        </p:nvSpPr>
        <p:spPr>
          <a:xfrm>
            <a:off x="4754880" y="2926080"/>
            <a:ext cx="73152" cy="1371600"/>
          </a:xfrm>
          <a:prstGeom prst="rect">
            <a:avLst/>
          </a:prstGeom>
          <a:solidFill>
            <a:srgbClr val="0000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8" name="Shape 26"/>
          <p:cNvSpPr/>
          <p:nvPr/>
        </p:nvSpPr>
        <p:spPr>
          <a:xfrm>
            <a:off x="4983480" y="3127248"/>
            <a:ext cx="502920" cy="50292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9" name="Text 27"/>
          <p:cNvSpPr/>
          <p:nvPr/>
        </p:nvSpPr>
        <p:spPr>
          <a:xfrm>
            <a:off x="4983480" y="31272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undefined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5623560" y="310896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5623560" y="356616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8012"/>
          </a:solidFill>
          <a:ln w="12700">
            <a:solidFill>
              <a:srgbClr val="F9801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La proposition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772400" y="4800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22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03504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MOODLE COPIL · 2026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980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VUE D'ENSEMBLE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Architecture cible simplifiée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457200" y="1280160"/>
            <a:ext cx="91440" cy="640080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731520" y="13258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Couche Apprenants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1600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· App mobile iOS/Android · offline + push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57200" y="2011680"/>
            <a:ext cx="82296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57200" y="2011680"/>
            <a:ext cx="91440" cy="640080"/>
          </a:xfrm>
          <a:prstGeom prst="rect">
            <a:avLst/>
          </a:prstGeom>
          <a:solidFill>
            <a:srgbClr val="1E8449"/>
          </a:solidFill>
          <a:ln w="12700">
            <a:solidFill>
              <a:srgbClr val="1E8449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731520" y="20574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Couche Pédagogique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31520" y="23317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H5P · SCORM · BBB · Workshop peer review · Rubric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57200" y="2743200"/>
            <a:ext cx="82296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57200" y="2743200"/>
            <a:ext cx="91440" cy="6400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31520" y="27889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Couche LMS Moodle 5.2 LTS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31520" y="30632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 · cohortes · gradebook · analytics prédictif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57200" y="3474720"/>
            <a:ext cx="82296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457200" y="3474720"/>
            <a:ext cx="91440" cy="6400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731520" y="35204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Couche Identité &amp; Sécurité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31520" y="37947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LDAP/OAuth2/SAML2 · 2FA · TLS 1.3 · PKI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" y="4206240"/>
            <a:ext cx="82296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457200" y="4206240"/>
            <a:ext cx="91440" cy="64008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731520" y="42519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Couche Infra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31520" y="45262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(OVH/Scaleway/AWS) · HA · MUC Redis · SLA 99,5 %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D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0" b="1" dirty="0">
                <a:solidFill>
                  <a:srgbClr val="7D3C9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0" dirty="0"/>
          </a:p>
        </p:txBody>
      </p:sp>
      <p:sp>
        <p:nvSpPr>
          <p:cNvPr id="4" name="Text 2"/>
          <p:cNvSpPr/>
          <p:nvPr/>
        </p:nvSpPr>
        <p:spPr>
          <a:xfrm>
            <a:off x="2560320" y="17373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F98012"/>
                </a:solidFill>
              </a:rPr>
              <a:t>LE PLAN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560320" y="2103120"/>
            <a:ext cx="640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Roadmap 5 phases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 mois · par gouvernes claires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1400</Words>
  <Application>Microsoft Macintosh PowerPoint</Application>
  <PresentationFormat>Affichage à l'écran (16:9)</PresentationFormat>
  <Paragraphs>336</Paragraphs>
  <Slides>22</Slides>
  <Notes>22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6" baseType="lpstr">
      <vt:lpstr>Arial</vt:lpstr>
      <vt:lpstr>Calibri</vt:lpstr>
      <vt:lpstr>Georgia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Votre organisation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Moodle · Pitch COPIL · Pourquoi · ROI · Roadmap</dc:title>
  <dc:subject>Business case de déploiement Moodle 5.2 LTS</dc:subject>
  <dc:creator>Moodle-tutor_rag · Formation Moodle augmentée</dc:creator>
  <cp:lastModifiedBy>k127a</cp:lastModifiedBy>
  <cp:revision>2</cp:revision>
  <dcterms:created xsi:type="dcterms:W3CDTF">2026-04-23T07:27:53Z</dcterms:created>
  <dcterms:modified xsi:type="dcterms:W3CDTF">2026-04-23T07:33:01Z</dcterms:modified>
</cp:coreProperties>
</file>